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Proxima Nova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roximaNova-bold.fntdata"/><Relationship Id="rId12" Type="http://schemas.openxmlformats.org/officeDocument/2006/relationships/slide" Target="slides/slide7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 Components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fdba5b33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fdba5b33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fdba5b33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fdba5b33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fdba5b33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fdba5b33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fdba5b33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fdba5b33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fdba5b33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fdba5b33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fdba5b33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fdba5b33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fdba5b33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fdba5b33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fdba5b33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fdba5b33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fdba5b33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fdba5b33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13965415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13965415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fdba5b33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fdba5b33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3965415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3965415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13965415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13965415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13965415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13965415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13965415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13965415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13965415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13965415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13965415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13965415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139654158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139654158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139654158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139654158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139654158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139654158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13965415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13965415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f206d30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f206d30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13965415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13965415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13965415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13965415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13965415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13965415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139654158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13965415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13965415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13965415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139654158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139654158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139654158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13965415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139654158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13965415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a1fcd54d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a1fcd54d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a1fcd5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da1fcd5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f206d30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f206d30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1396541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1396541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a1fcd54d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a1fcd54d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1396541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1396541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a1fcd54d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a1fcd54d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a1fcd54d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a1fcd54d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a1fcd54d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a1fcd54d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a1fcd54d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a1fcd54d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a1fcd54d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a1fcd54d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a1fcd54d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a1fcd54d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a1fcd54d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a1fcd54d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fdba5b33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fdba5b3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7885cd6f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b7885cd6f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fdba5b33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fdba5b33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fdba5b33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fdba5b33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fdba5b33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fdba5b33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fdba5b33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fdba5b33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Architecture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(Application Layer)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52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Receives and processes requests from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Implements the core business logic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Performs operations on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 (nginx)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Application server (puma)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Framework (Ruby on Rails)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Access Layer (ORM, Adapter)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7228" l="0" r="21960" t="37714"/>
          <a:stretch/>
        </p:blipFill>
        <p:spPr>
          <a:xfrm>
            <a:off x="4212600" y="2411375"/>
            <a:ext cx="4580451" cy="24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Layer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32500"/>
            <a:ext cx="537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anaging and storing the application's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Ensures data consistency, accuracy, and reliability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Ensures data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File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Caching Systems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800" y="1893600"/>
            <a:ext cx="4465500" cy="30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Architecture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46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Server-Side Rendering (SSR)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Static Site Generation (SSG)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Single-Page Application (SPA)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750" y="225452"/>
            <a:ext cx="4556500" cy="20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225" y="2571750"/>
            <a:ext cx="6017749" cy="2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Architecture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Monolithic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Microservices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Service-Oriented Architecture (SOA)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Event-Driven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Serverless Architecture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400" y="2291625"/>
            <a:ext cx="4586974" cy="25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Monolithic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47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is developed as a single unit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lot of dependencies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Scaling is done by allocating an entire app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6940" l="6201" r="8496" t="3964"/>
          <a:stretch/>
        </p:blipFill>
        <p:spPr>
          <a:xfrm>
            <a:off x="5351150" y="1119225"/>
            <a:ext cx="3559374" cy="323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Architecture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456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pplication is decomposed into smaller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communicate through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developed, deployed, and scaled independently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can use different technologies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is </a:t>
            </a:r>
            <a:r>
              <a:rPr lang="en"/>
              <a:t>resilient</a:t>
            </a:r>
            <a:r>
              <a:rPr lang="en"/>
              <a:t> because of isolation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424" y="1651476"/>
            <a:ext cx="4219824" cy="24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Event-Driven Architecture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529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lang="en"/>
              <a:t>low of information is based on the occurrence of events and the reactions to those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 - change in the system or business domain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 Producer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 Consumer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 Broker - mediator of the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interact asynchronously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Events are processed in real-time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 ordering may cause racing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8558" r="0" t="0"/>
          <a:stretch/>
        </p:blipFill>
        <p:spPr>
          <a:xfrm>
            <a:off x="5198050" y="2657575"/>
            <a:ext cx="3913151" cy="22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Service-Oriented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39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oftware components are designed as reusable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communicate through standardized interfaces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via ESB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can be reused as independent components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000" y="1616197"/>
            <a:ext cx="4888999" cy="2488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Architecture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52475"/>
            <a:ext cx="504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Serverless architecture is a cloud computing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are stateless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Function-as-a-Service (FaaS)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Scales automatically in response to demand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 only for the resources consumed during function execution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to focus on writing application code rather than managing infrastructure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may experience latency during cold starts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Dependency on proprietary platforms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0" l="5328" r="7601" t="0"/>
          <a:stretch/>
        </p:blipFill>
        <p:spPr>
          <a:xfrm>
            <a:off x="5557525" y="1152475"/>
            <a:ext cx="3586476" cy="29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Components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399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Web Server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Load Balancer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Reverse Proxy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Cache Server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Application Server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API Gateway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Middleware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Router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Authentication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Service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Authorization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Business Logics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Data Access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Database</a:t>
            </a:r>
            <a:endParaRPr sz="180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150" y="1126263"/>
            <a:ext cx="5223924" cy="289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2236" l="8687" r="9432" t="12737"/>
          <a:stretch/>
        </p:blipFill>
        <p:spPr>
          <a:xfrm>
            <a:off x="891726" y="0"/>
            <a:ext cx="73605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017725"/>
            <a:ext cx="5059500" cy="4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Distributes requests across backend servers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Checks the health and availability of servers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Maintains session persistence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Offloads SSL/TLS encryption and decryption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Round Robin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Least Connections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Weighted Round Robin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IP Hash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025" y="1948625"/>
            <a:ext cx="3468000" cy="198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Proxy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413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pecial case of load balancer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Distributes incoming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Terminates SSL/TLS encryption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Handles static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Protecting against attacks such as DDoS, SQL injection, and cross-site scripting (XSS)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Nginx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Apache HTTP Server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225" y="315975"/>
            <a:ext cx="3420626" cy="45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Server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409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copies of frequently accessed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response times and reduces server 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Implements strategies to invalidate or expire cache: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Time-Based Invalidation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Event-Based Invalidation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Version-Based Invalidation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800" y="1796441"/>
            <a:ext cx="4798500" cy="21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947525"/>
            <a:ext cx="51720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ntry point for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Centralized management, security, and access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Enforces authentication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Limits the number of requests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Transforms incoming requests or responses to match the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Logs API requests and responses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API versioning and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Middlewares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Microservice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Module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675" y="315975"/>
            <a:ext cx="3420626" cy="45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RESTful API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940875"/>
            <a:ext cx="5398800" cy="4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REST (Representational State Transfer)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Resources are identified by URIs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CRUD (Create, Read, Update, Delete) operations are mapped to standard HTTP methods: GET, POST, PUT, DELETE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server does not store client state between requests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Uniform and well-defined interface, using standard HTTP methods and representations (JSON or XML)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Messages exchanged between clients and servers include metadata that describes how to process them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Hypermedia as the Engine of Application State (HATEOAS)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75" y="3"/>
            <a:ext cx="3553924" cy="2231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GraphQL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50" y="1495721"/>
            <a:ext cx="4825449" cy="24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446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Clients query data from a single endpoint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Queries mirror the shape of the requested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APIs are defined by a strongly typed schema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Clients specify the structure and shape of the data they require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nested queries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3997" cy="508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Webhooks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48663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</a:t>
            </a:r>
            <a:r>
              <a:rPr lang="en"/>
              <a:t>ser-defined HTTP callbacks triggered by specific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Event-driven communication between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Webhooks operate asynchronously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payload with </a:t>
            </a:r>
            <a:r>
              <a:rPr lang="en"/>
              <a:t>relevant</a:t>
            </a:r>
            <a:r>
              <a:rPr lang="en"/>
              <a:t>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Notifications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Synchronization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Workflow Automation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2562" r="0" t="11111"/>
          <a:stretch/>
        </p:blipFill>
        <p:spPr>
          <a:xfrm>
            <a:off x="5138175" y="647475"/>
            <a:ext cx="3957649" cy="384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52475"/>
            <a:ext cx="477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</a:t>
            </a:r>
            <a:r>
              <a:rPr lang="en"/>
              <a:t>idirectional communication between clients and servers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low-latency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secured using TLS/SSL encryption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Real-Time Data Update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Multiplayer Gaming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Live Broadcasting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24" y="1017725"/>
            <a:ext cx="4094775" cy="38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RPC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454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Procedure Call (RPC)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Invoke functions or procedures on a remote server as if they were local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Hides the complexities of network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Language-Independent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gRPC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JSON-RPC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XML-RPC</a:t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200" y="1187980"/>
            <a:ext cx="4193674" cy="3345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vs Backend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848400" cy="20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isplaying data and handling user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experience, design, and interactivity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</a:t>
            </a:r>
            <a:r>
              <a:rPr lang="en"/>
              <a:t>isible for the end-user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Runs in the user's device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8012" l="0" r="0" t="0"/>
          <a:stretch/>
        </p:blipFill>
        <p:spPr>
          <a:xfrm>
            <a:off x="2683600" y="3101550"/>
            <a:ext cx="3776801" cy="19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572000" y="1152475"/>
            <a:ext cx="3848400" cy="20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ata processing, business logic and database interactions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Functionality, security, and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visible to the end-user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Runs on the server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Brokers</a:t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50727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Provides a message queue where senders can publish messages and receivers can subscribe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Routes messages from producers to the appropriate consumers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Ensures message durability by storing messages persistently until they are consumed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Allows messages to be transformed or enriched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Types: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Broker-Based: RabbitMQ, Kafka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Brokerless (Pub/Sub): MQTT, NATS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cases: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Event-Driven Architecture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Microservices communication</a:t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200" y="2993225"/>
            <a:ext cx="3454800" cy="192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412" y="959525"/>
            <a:ext cx="3611776" cy="17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Authentication is the process of verifying the identity of a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provide an identifier to authenticate themselves (login, email)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provide credentials to prove their identity (password, token)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Authentication factors: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Knowledge (password)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Possession (security token)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Inherence (biometric data)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Multi-Factor Authe</a:t>
            </a:r>
            <a:r>
              <a:rPr lang="en"/>
              <a:t>ntication</a:t>
            </a:r>
            <a:r>
              <a:rPr lang="en"/>
              <a:t> (MFA)</a:t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71" y="1220325"/>
            <a:ext cx="4093226" cy="30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endParaRPr/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311700" y="1017725"/>
            <a:ext cx="55584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Sessions are initiated when a user authenticates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 assigns a unique session identifier (session ID)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Sessions can be terminated by logging out or after a predefined period of inactivity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Storage 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Client side (cookies, local storage)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side (database, in-memory cache)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Storage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Analytics</a:t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098" y="2092000"/>
            <a:ext cx="3204300" cy="16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JWT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152475"/>
            <a:ext cx="460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Web Tokens (JWT) are a compact, URL-safe means of representing claims to be transferred between two parties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JWTs contain all the necessary information about the user or session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JWTs can be signed using a secret key or asymmetric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JWTs can include an expiration timestamp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keys can be shared by JWKS</a:t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350" y="1488363"/>
            <a:ext cx="4232648" cy="27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33"/>
            <a:ext cx="9144000" cy="499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OAuth 2.0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152475"/>
            <a:ext cx="402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Authorization protocol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can grant limited access to their resources without sharing their credentials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Follows standardized protocols and flows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SSO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2978" t="0"/>
          <a:stretch/>
        </p:blipFill>
        <p:spPr>
          <a:xfrm>
            <a:off x="4439750" y="1152475"/>
            <a:ext cx="4704249" cy="32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</a:t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1152475"/>
            <a:ext cx="468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Authorization is the process of determining whether a user has privileges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Enforces policies and control access to resources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Users are assigned roles that represent a set of permissions or privileges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Prevents unauthorized access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Ensure compliance with regulatory requirements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Types: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Role-Based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Attribute-Based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Rule-Based</a:t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199" y="641425"/>
            <a:ext cx="4074201" cy="15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500" y="2200100"/>
            <a:ext cx="3101450" cy="2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11700" y="1152475"/>
            <a:ext cx="374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ntegrated framework to support the operation, management, and delivery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Networking Equipment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Centers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 Area Network (LAN)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Private Network (VPN)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Content Delivery Network (CDN)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Domain Name System (DNS)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</a:t>
            </a:r>
            <a:endParaRPr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375" y="701325"/>
            <a:ext cx="5179626" cy="37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Infrastructure</a:t>
            </a:r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311700" y="895075"/>
            <a:ext cx="44946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Development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Frameworks and 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Version Control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Integrated Development Environments (IDE)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Delivery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Hosting Platform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CI/CD Tools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Container Orchestration Platforms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Management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 Management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Knowledge Sharing Platforms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Communication Platforms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Monitoring &amp; Analytics Systems</a:t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650" y="0"/>
            <a:ext cx="4423301" cy="24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900" y="2488125"/>
            <a:ext cx="4739315" cy="248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Systems</a:t>
            </a:r>
            <a:endParaRPr/>
          </a:p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311700" y="1152475"/>
            <a:ext cx="531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ource code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 concurrent edits, merging changes, and resolving conflicts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Detailed history of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Backup and recovery mechanism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code review processes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 (GitHub, GitLab, Bitbucket)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Subversion</a:t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325" y="131499"/>
            <a:ext cx="3462576" cy="22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325" y="2369200"/>
            <a:ext cx="3358525" cy="25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Computing Systems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366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ultiple systems are connected through a network to solve a common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 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Client-Server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Peer-to-Peer (P2P)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Grid Computing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 Computing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075" y="1273575"/>
            <a:ext cx="4955575" cy="322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Development Environments</a:t>
            </a:r>
            <a:endParaRPr/>
          </a:p>
        </p:txBody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311700" y="1017725"/>
            <a:ext cx="4006800" cy="4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development facilitator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editing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</a:t>
            </a:r>
            <a:r>
              <a:rPr lang="en"/>
              <a:t>yntax</a:t>
            </a:r>
            <a:r>
              <a:rPr lang="en"/>
              <a:t> highlighting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completion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debugging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Breakpoints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Inspection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File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Navigation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VSCode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RubyMine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Vim/Emacs</a:t>
            </a: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 rotWithShape="1">
          <a:blip r:embed="rId3">
            <a:alphaModFix/>
          </a:blip>
          <a:srcRect b="7279" l="0" r="0" t="3626"/>
          <a:stretch/>
        </p:blipFill>
        <p:spPr>
          <a:xfrm>
            <a:off x="4513350" y="964900"/>
            <a:ext cx="4563948" cy="4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Hosting Platforms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 rotWithShape="1">
          <a:blip r:embed="rId3">
            <a:alphaModFix/>
          </a:blip>
          <a:srcRect b="0" l="16448" r="16165" t="0"/>
          <a:stretch/>
        </p:blipFill>
        <p:spPr>
          <a:xfrm>
            <a:off x="4572000" y="421025"/>
            <a:ext cx="4539000" cy="43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311700" y="1152475"/>
            <a:ext cx="4388400" cy="3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rovide infrastructure and services for hosting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up or down based on demand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by firewalls, encryption, and access controls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Reliability by redundancy, failover mechanisms, and data replication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Amazon Web Services (AWS)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Microsoft Azure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Cloud Platform (GCP)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Heroku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4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Integration/Continuous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 builds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 code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Version Control integration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Workflow orchestration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Jenkins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GitLab CI/CD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Bitbucket Pipelines</a:t>
            </a: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 rotWithShape="1">
          <a:blip r:embed="rId3">
            <a:alphaModFix/>
          </a:blip>
          <a:srcRect b="3973" l="0" r="0" t="16875"/>
          <a:stretch/>
        </p:blipFill>
        <p:spPr>
          <a:xfrm>
            <a:off x="3823950" y="1411013"/>
            <a:ext cx="5226208" cy="23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2593" cy="50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Orchestration Platforms</a:t>
            </a:r>
            <a:endParaRPr/>
          </a:p>
        </p:txBody>
      </p:sp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311700" y="1152475"/>
            <a:ext cx="48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anagement of containerized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Scaling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balancing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Health 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Kubernetes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Docker Swarm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Amazon EKS</a:t>
            </a:r>
            <a:endParaRPr/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875" y="1623325"/>
            <a:ext cx="5592600" cy="33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Namespaces</a:t>
            </a:r>
            <a:endParaRPr/>
          </a:p>
        </p:txBody>
      </p:sp>
      <p:pic>
        <p:nvPicPr>
          <p:cNvPr id="365" name="Google Shape;3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27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Systems</a:t>
            </a:r>
            <a:endParaRPr/>
          </a:p>
        </p:txBody>
      </p:sp>
      <p:sp>
        <p:nvSpPr>
          <p:cNvPr id="371" name="Google Shape;371;p58"/>
          <p:cNvSpPr txBox="1"/>
          <p:nvPr>
            <p:ph idx="1" type="body"/>
          </p:nvPr>
        </p:nvSpPr>
        <p:spPr>
          <a:xfrm>
            <a:off x="311700" y="1152475"/>
            <a:ext cx="4346100" cy="3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creation and assignment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 task status including updates/comments/attachments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scheduling and prioritization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Workflow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Reporting and analytics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Jira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Trello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Asana</a:t>
            </a:r>
            <a:endParaRPr/>
          </a:p>
        </p:txBody>
      </p:sp>
      <p:pic>
        <p:nvPicPr>
          <p:cNvPr id="372" name="Google Shape;3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650" y="67200"/>
            <a:ext cx="4181400" cy="298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8"/>
          <p:cNvPicPr preferRelativeResize="0"/>
          <p:nvPr/>
        </p:nvPicPr>
        <p:blipFill rotWithShape="1">
          <a:blip r:embed="rId4">
            <a:alphaModFix/>
          </a:blip>
          <a:srcRect b="46561" l="0" r="0" t="0"/>
          <a:stretch/>
        </p:blipFill>
        <p:spPr>
          <a:xfrm>
            <a:off x="4417825" y="3173474"/>
            <a:ext cx="4616294" cy="17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Sharing Platforms</a:t>
            </a:r>
            <a:endParaRPr/>
          </a:p>
        </p:txBody>
      </p:sp>
      <p:sp>
        <p:nvSpPr>
          <p:cNvPr id="379" name="Google Shape;379;p59"/>
          <p:cNvSpPr txBox="1"/>
          <p:nvPr>
            <p:ph idx="1" type="body"/>
          </p:nvPr>
        </p:nvSpPr>
        <p:spPr>
          <a:xfrm>
            <a:off x="311700" y="1152475"/>
            <a:ext cx="50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reate, publish, and share various types of content, including articles, documents, presentations, videos, and tutorials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by keywords and categorization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Comment, rate, and contribute to existing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Analytics and reporting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Confluence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Microsoft SharePoint</a:t>
            </a:r>
            <a:endParaRPr/>
          </a:p>
        </p:txBody>
      </p:sp>
      <p:pic>
        <p:nvPicPr>
          <p:cNvPr id="380" name="Google Shape;380;p59"/>
          <p:cNvPicPr preferRelativeResize="0"/>
          <p:nvPr/>
        </p:nvPicPr>
        <p:blipFill rotWithShape="1">
          <a:blip r:embed="rId3">
            <a:alphaModFix/>
          </a:blip>
          <a:srcRect b="19801" l="0" r="0" t="19455"/>
          <a:stretch/>
        </p:blipFill>
        <p:spPr>
          <a:xfrm>
            <a:off x="5181475" y="5"/>
            <a:ext cx="3962524" cy="240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475" y="2406825"/>
            <a:ext cx="3376119" cy="25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Platforms</a:t>
            </a:r>
            <a:endParaRPr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11700" y="1152475"/>
            <a:ext cx="455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</a:t>
            </a:r>
            <a:r>
              <a:rPr lang="en"/>
              <a:t>nstant messaging channels and group chats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Provide voice and video calling features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Share files, documents, and multimedia content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Presence and status indicators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Notifications and alerts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Advanced </a:t>
            </a:r>
            <a:r>
              <a:rPr lang="en"/>
              <a:t>search</a:t>
            </a:r>
            <a:r>
              <a:rPr lang="en"/>
              <a:t> </a:t>
            </a:r>
            <a:r>
              <a:rPr lang="en"/>
              <a:t>mechanisms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Encryption, access controls, and compliance standards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Integration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Examples: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Microsoft Teams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Slack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Zoom</a:t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500" y="1542024"/>
            <a:ext cx="4395500" cy="23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Analytics Systems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11700" y="1152475"/>
            <a:ext cx="54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Collect data from servers, applications, databases, network devices, and user interactions in real-time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Measure and monitors key performance indicators (KPIs)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Alerting and notifications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Visualize data </a:t>
            </a:r>
            <a:r>
              <a:rPr lang="en"/>
              <a:t>through</a:t>
            </a:r>
            <a:r>
              <a:rPr lang="en"/>
              <a:t> dashboards, graphs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Log management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Monitor system performance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Integration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Examples: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Prometheus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Grafana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Datadog</a:t>
            </a:r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75" y="2305555"/>
            <a:ext cx="4182276" cy="26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Peer-to-Peer Architecture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432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ecentralized distributed computing architecture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node (peer) is a client and a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without a central coordination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Horizontal scaling by adding more peers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File Sharing (BitTorrent)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Voice over IP (Skype)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Distributed computing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Cryptocurrencies (Bitcoin)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102" y="962300"/>
            <a:ext cx="4359075" cy="37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900" y="462701"/>
            <a:ext cx="4218101" cy="421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Computing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1480" r="-1480" t="18046"/>
          <a:stretch/>
        </p:blipFill>
        <p:spPr>
          <a:xfrm>
            <a:off x="4447100" y="957409"/>
            <a:ext cx="4644725" cy="38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440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d</a:t>
            </a:r>
            <a:r>
              <a:rPr lang="en"/>
              <a:t>istributed computing resources to reach a common goal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Heterogeneity (variability of components)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of abstraction hides complexity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Huge parallel processing potential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resource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Scientific Research (modeling)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Engineering (simulations)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Commercial Applications (data </a:t>
            </a:r>
            <a:r>
              <a:rPr lang="en"/>
              <a:t>analysis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Computing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46203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odel for delivering servers, storage, databases, networking, software, etc. over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 are broadly accessed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 are pooled and shared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 are scaled on demand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 are monitored, controlled, and reported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 as a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Platform as a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Infrastructure as a Service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1110" l="0" r="0" t="4208"/>
          <a:stretch/>
        </p:blipFill>
        <p:spPr>
          <a:xfrm>
            <a:off x="4759475" y="1205178"/>
            <a:ext cx="4316851" cy="33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Architecture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380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pplication is divided into client and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and server communicate over a network using protocols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clients can access shared resources on the server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150" y="1152475"/>
            <a:ext cx="5069851" cy="33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(Presentation Layer)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512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user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Handles user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Displays data received from the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Performs client-side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implement caching and offline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Mobile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Desktop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Command-Line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Internet of Things (IoT)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825" y="1231638"/>
            <a:ext cx="3380850" cy="26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